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3692C4-E350-4306-9D6A-A2931D0FA344}" type="datetimeFigureOut">
              <a:rPr lang="zh-TW" altLang="en-US"/>
              <a:pPr>
                <a:defRPr/>
              </a:pPr>
              <a:t>2013/11/18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96742D-EAF5-4C36-A23E-DC8651D1E3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4282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D0617FC-967C-49FB-88BC-8CEB0B5C1DD9}" type="slidenum">
              <a:rPr lang="zh-TW" altLang="en-US" smtClean="0"/>
              <a:pPr eaLnBrk="1" hangingPunct="1"/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A7A2-BA54-4151-9857-6EBDE06A66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443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4A620-F41D-4727-B48F-A87803DEE4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62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EEE0C-B44F-498F-9EBB-441EEF874B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151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9DCA9-2F64-41B2-B71C-26B7101B2C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381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D91F3-FFB3-4F61-A406-6EE6ABF936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749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711BF-7FBC-46CD-929C-21808469F4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45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9A7DE-EE5D-4EBA-B376-9FA9F7E5AA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75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55A73-204F-42C1-9E34-E93BFC709F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996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6A36-7F63-4A72-A286-592C2EB240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623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7155A-45AE-4A10-88E1-F6A6FFC98A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083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A5CF8-EBCB-4996-A04E-92666DA4B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505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F1C958-0E70-42A2-9EB8-7427F2B88E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0" y="746125"/>
            <a:ext cx="4681538" cy="531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 b="1" u="sng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期刊名稱 </a:t>
            </a:r>
            <a:r>
              <a:rPr lang="en-US" altLang="zh-TW" sz="2000" b="1" u="sng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000" b="1" u="sng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發表年份</a:t>
            </a:r>
            <a:r>
              <a:rPr lang="en-US" altLang="zh-TW" sz="2000" b="1" u="sng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) </a:t>
            </a:r>
            <a:r>
              <a:rPr lang="en-US" altLang="zh-TW" sz="1400" b="1" u="sng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(IF</a:t>
            </a:r>
            <a:r>
              <a:rPr lang="zh-TW" altLang="en-US" sz="1400" b="1" u="sng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值</a:t>
            </a:r>
            <a:r>
              <a:rPr lang="en-US" altLang="zh-TW" sz="1400" b="1" u="sng">
                <a:solidFill>
                  <a:srgbClr val="339966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FF9966"/>
              </a:buClr>
              <a:buSzPct val="70000"/>
              <a:buFontTx/>
              <a:buNone/>
            </a:pPr>
            <a:r>
              <a:rPr lang="zh-TW" altLang="en-US" sz="1400">
                <a:solidFill>
                  <a:srgbClr val="006699"/>
                </a:solidFill>
                <a:latin typeface="Times New Roman" pitchFamily="18" charset="0"/>
                <a:ea typeface="標楷體" pitchFamily="65" charset="-120"/>
              </a:rPr>
              <a:t>學生中文姓名、英文姓名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zh-TW" sz="1400">
                <a:latin typeface="標楷體" pitchFamily="65" charset="-120"/>
                <a:ea typeface="標楷體" pitchFamily="65" charset="-120"/>
              </a:rPr>
              <a:t>臺大</a:t>
            </a:r>
            <a:r>
              <a:rPr lang="zh-TW" altLang="zh-TW" sz="1400"/>
              <a:t>○ ○</a:t>
            </a:r>
            <a:r>
              <a:rPr lang="zh-TW" altLang="zh-TW" sz="1400">
                <a:latin typeface="Times New Roman" pitchFamily="18" charset="0"/>
                <a:ea typeface="標楷體" pitchFamily="65" charset="-120"/>
              </a:rPr>
              <a:t>系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所 博碩士班學生、第一作者 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or 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共同第一作者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請擇一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Clr>
                <a:srgbClr val="FF9966"/>
              </a:buClr>
              <a:buSzPct val="70000"/>
              <a:buFontTx/>
              <a:buNone/>
            </a:pPr>
            <a:r>
              <a:rPr lang="zh-TW" altLang="en-US" sz="1400">
                <a:solidFill>
                  <a:srgbClr val="006699"/>
                </a:solidFill>
                <a:latin typeface="Times New Roman" pitchFamily="18" charset="0"/>
                <a:ea typeface="標楷體" pitchFamily="65" charset="-120"/>
              </a:rPr>
              <a:t>指導教師中文姓名、英文姓名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zh-TW" sz="1400">
                <a:latin typeface="Times New Roman" pitchFamily="18" charset="0"/>
                <a:ea typeface="標楷體" pitchFamily="65" charset="-120"/>
              </a:rPr>
              <a:t>臺大○ ○系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所專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or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合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or</a:t>
            </a: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兼任教師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Clr>
                <a:srgbClr val="FF9966"/>
              </a:buClr>
              <a:buSzPct val="70000"/>
              <a:buFontTx/>
              <a:buNone/>
            </a:pPr>
            <a:r>
              <a:rPr lang="zh-TW" altLang="en-US" sz="1400">
                <a:solidFill>
                  <a:srgbClr val="006699"/>
                </a:solidFill>
                <a:latin typeface="Times New Roman" pitchFamily="18" charset="0"/>
                <a:ea typeface="標楷體" pitchFamily="65" charset="-120"/>
              </a:rPr>
              <a:t>該篇箸作作者群英文姓名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Clr>
                <a:srgbClr val="FF9966"/>
              </a:buClr>
              <a:buSzPct val="70000"/>
              <a:buFontTx/>
              <a:buNone/>
            </a:pPr>
            <a:r>
              <a:rPr lang="zh-TW" altLang="en-US" sz="1400">
                <a:solidFill>
                  <a:srgbClr val="006699"/>
                </a:solidFill>
                <a:ea typeface="標楷體" pitchFamily="65" charset="-120"/>
              </a:rPr>
              <a:t>該篇著作英文篇名、發表年、期刊名、卷期</a:t>
            </a:r>
            <a:r>
              <a:rPr lang="en-US" altLang="zh-TW" sz="1400">
                <a:solidFill>
                  <a:srgbClr val="006699"/>
                </a:solidFill>
                <a:ea typeface="標楷體" pitchFamily="65" charset="-120"/>
              </a:rPr>
              <a:t>(</a:t>
            </a:r>
            <a:r>
              <a:rPr lang="zh-TW" altLang="en-US" sz="1400">
                <a:solidFill>
                  <a:srgbClr val="006699"/>
                </a:solidFill>
                <a:ea typeface="標楷體" pitchFamily="65" charset="-120"/>
              </a:rPr>
              <a:t>期數</a:t>
            </a:r>
            <a:r>
              <a:rPr lang="en-US" altLang="zh-TW" sz="1400">
                <a:solidFill>
                  <a:srgbClr val="006699"/>
                </a:solidFill>
                <a:ea typeface="標楷體" pitchFamily="65" charset="-120"/>
              </a:rPr>
              <a:t>)</a:t>
            </a:r>
            <a:r>
              <a:rPr lang="zh-TW" altLang="en-US" sz="1400">
                <a:solidFill>
                  <a:srgbClr val="006699"/>
                </a:solidFill>
                <a:ea typeface="標楷體" pitchFamily="65" charset="-120"/>
              </a:rPr>
              <a:t>、起迄頁數</a:t>
            </a:r>
            <a:r>
              <a:rPr lang="en-US" altLang="zh-TW" sz="1400">
                <a:latin typeface="Times New Roman" pitchFamily="18" charset="0"/>
              </a:rPr>
              <a:t>【</a:t>
            </a:r>
            <a:r>
              <a:rPr lang="zh-TW" altLang="en-US" sz="1400">
                <a:ea typeface="標楷體" pitchFamily="65" charset="-120"/>
              </a:rPr>
              <a:t>例如</a:t>
            </a:r>
            <a:r>
              <a:rPr lang="en-US" altLang="zh-TW" sz="1400">
                <a:ea typeface="標楷體" pitchFamily="65" charset="-120"/>
              </a:rPr>
              <a:t>:</a:t>
            </a:r>
            <a:r>
              <a:rPr lang="en-US" altLang="zh-TW" sz="1400">
                <a:latin typeface="Times New Roman" pitchFamily="18" charset="0"/>
              </a:rPr>
              <a:t> Title</a:t>
            </a:r>
            <a:r>
              <a:rPr lang="en-US" altLang="zh-TW" sz="1400">
                <a:ea typeface="標楷體" pitchFamily="65" charset="-120"/>
              </a:rPr>
              <a:t>. </a:t>
            </a:r>
            <a:r>
              <a:rPr lang="zh-TW" altLang="en-US" sz="1400">
                <a:ea typeface="標楷體" pitchFamily="65" charset="-120"/>
              </a:rPr>
              <a:t>年份</a:t>
            </a:r>
            <a:r>
              <a:rPr kumimoji="0" lang="en-US" altLang="zh-TW" sz="1400">
                <a:latin typeface="Times New Roman" pitchFamily="18" charset="0"/>
              </a:rPr>
              <a:t>.</a:t>
            </a:r>
            <a:r>
              <a:rPr lang="zh-TW" altLang="en-US" sz="1400" i="1">
                <a:latin typeface="Times New Roman" pitchFamily="18" charset="0"/>
                <a:ea typeface="標楷體" pitchFamily="65" charset="-120"/>
              </a:rPr>
              <a:t>期刊名</a:t>
            </a:r>
            <a:r>
              <a:rPr lang="en-US" altLang="zh-TW" sz="1400" i="1">
                <a:latin typeface="Times New Roman" pitchFamily="18" charset="0"/>
                <a:ea typeface="標楷體" pitchFamily="65" charset="-120"/>
              </a:rPr>
              <a:t>. 7</a:t>
            </a:r>
            <a:r>
              <a:rPr kumimoji="0" lang="en-US" altLang="zh-TW" sz="1400">
                <a:latin typeface="Times New Roman" pitchFamily="18" charset="0"/>
              </a:rPr>
              <a:t>1(3): 1126-1134. </a:t>
            </a:r>
            <a:r>
              <a:rPr lang="en-US" altLang="zh-TW" sz="1400">
                <a:latin typeface="Times New Roman" pitchFamily="18" charset="0"/>
              </a:rPr>
              <a:t>】</a:t>
            </a:r>
            <a:r>
              <a:rPr kumimoji="0" lang="en-US" altLang="zh-TW" sz="1400">
                <a:latin typeface="Times New Roman" pitchFamily="18" charset="0"/>
              </a:rPr>
              <a:t> </a:t>
            </a:r>
            <a:r>
              <a:rPr kumimoji="0" lang="en-US" altLang="zh-TW" sz="1800"/>
              <a:t>  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Clr>
                <a:srgbClr val="FF9966"/>
              </a:buClr>
              <a:buSzPct val="70000"/>
              <a:buFontTx/>
              <a:buNone/>
            </a:pPr>
            <a:r>
              <a:rPr lang="zh-TW" altLang="en-US" sz="1400">
                <a:solidFill>
                  <a:srgbClr val="006699"/>
                </a:solidFill>
                <a:ea typeface="標楷體" pitchFamily="65" charset="-120"/>
              </a:rPr>
              <a:t>該篇論文之重要性</a:t>
            </a:r>
            <a:r>
              <a:rPr lang="zh-TW" altLang="en-US" sz="1800">
                <a:latin typeface="Times New Roman" pitchFamily="18" charset="0"/>
                <a:ea typeface="標楷體" pitchFamily="65" charset="-120"/>
              </a:rPr>
              <a:t>	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zh-TW" altLang="en-US" sz="1800">
                <a:latin typeface="Times New Roman" pitchFamily="18" charset="0"/>
                <a:ea typeface="標楷體" pitchFamily="65" charset="-120"/>
              </a:rPr>
              <a:t>	</a:t>
            </a:r>
            <a:r>
              <a:rPr lang="zh-TW" altLang="en-US" sz="1600" u="sng">
                <a:solidFill>
                  <a:srgbClr val="006699"/>
                </a:solidFill>
                <a:latin typeface="Times New Roman" pitchFamily="18" charset="0"/>
                <a:ea typeface="標楷體" pitchFamily="65" charset="-120"/>
              </a:rPr>
              <a:t>中文</a:t>
            </a:r>
            <a:r>
              <a:rPr lang="zh-TW" altLang="en-US" sz="1600" u="sng">
                <a:latin typeface="Times New Roman" pitchFamily="18" charset="0"/>
                <a:ea typeface="標楷體" pitchFamily="65" charset="-120"/>
              </a:rPr>
              <a:t> ：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簡要介紹該篇論文之重要性 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例如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: 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重要發現、影響、成果或其他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…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等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)  50-200 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字</a:t>
            </a:r>
            <a:r>
              <a:rPr lang="zh-TW" altLang="en-US" sz="1600"/>
              <a:t>。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endParaRPr lang="zh-TW" altLang="en-US" sz="1600"/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endParaRPr lang="zh-TW" altLang="en-US" sz="1600"/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endParaRPr lang="zh-TW" altLang="en-US" sz="1600"/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endParaRPr lang="zh-TW" altLang="en-US" sz="1600"/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	</a:t>
            </a:r>
            <a:r>
              <a:rPr lang="zh-TW" altLang="en-US" sz="1600" u="sng">
                <a:solidFill>
                  <a:srgbClr val="006699"/>
                </a:solidFill>
                <a:latin typeface="Times New Roman" pitchFamily="18" charset="0"/>
                <a:ea typeface="標楷體" pitchFamily="65" charset="-120"/>
              </a:rPr>
              <a:t>英文</a:t>
            </a:r>
            <a:r>
              <a:rPr lang="zh-TW" altLang="en-US" sz="1600" u="sng">
                <a:latin typeface="Times New Roman" pitchFamily="18" charset="0"/>
                <a:ea typeface="標楷體" pitchFamily="65" charset="-120"/>
              </a:rPr>
              <a:t> ：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簡要介紹該篇論文之重要性 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例如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: 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重要發現、影響、成果或其他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…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等</a:t>
            </a:r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)  50-200 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字。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zh-TW" altLang="en-US" sz="1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18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724525" y="1341438"/>
            <a:ext cx="2519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solidFill>
                  <a:srgbClr val="006699"/>
                </a:solidFill>
                <a:latin typeface="Times New Roman" pitchFamily="18" charset="0"/>
                <a:ea typeface="標楷體" pitchFamily="65" charset="-120"/>
              </a:rPr>
              <a:t>請選</a:t>
            </a:r>
            <a:r>
              <a:rPr lang="en-US" altLang="zh-TW" sz="2000">
                <a:solidFill>
                  <a:srgbClr val="006699"/>
                </a:solidFill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000">
                <a:solidFill>
                  <a:srgbClr val="006699"/>
                </a:solidFill>
                <a:latin typeface="Times New Roman" pitchFamily="18" charset="0"/>
                <a:ea typeface="標楷體" pitchFamily="65" charset="-120"/>
              </a:rPr>
              <a:t>個代表該篇論文之圖與圖說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757613" y="60325"/>
            <a:ext cx="53292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lang="zh-TW" altLang="en-US" sz="2000">
                <a:solidFill>
                  <a:schemeClr val="tx2"/>
                </a:solidFill>
                <a:ea typeface="標楷體" pitchFamily="65" charset="-120"/>
              </a:rPr>
              <a:t>論文簡介格式</a:t>
            </a:r>
            <a:r>
              <a:rPr lang="en-US" altLang="zh-TW" sz="2000">
                <a:solidFill>
                  <a:schemeClr val="tx2"/>
                </a:solidFill>
                <a:ea typeface="標楷體" pitchFamily="65" charset="-120"/>
              </a:rPr>
              <a:t>)</a:t>
            </a:r>
            <a:r>
              <a:rPr lang="zh-TW" altLang="zh-TW" sz="1100"/>
              <a:t>電子檔請寄至：系所辦</a:t>
            </a:r>
            <a:endParaRPr lang="en-US" altLang="zh-TW" sz="1100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7235825" y="2308225"/>
            <a:ext cx="1728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ea typeface="標楷體" pitchFamily="65" charset="-120"/>
              </a:rPr>
              <a:t>圖說一</a:t>
            </a:r>
            <a:r>
              <a:rPr lang="en-US" altLang="zh-TW" sz="2000">
                <a:ea typeface="標楷體" pitchFamily="65" charset="-120"/>
              </a:rPr>
              <a:t>(</a:t>
            </a:r>
            <a:r>
              <a:rPr lang="zh-TW" altLang="en-US" sz="2000">
                <a:ea typeface="標楷體" pitchFamily="65" charset="-120"/>
              </a:rPr>
              <a:t>如果說明多，可放入備忘稿中</a:t>
            </a:r>
            <a:r>
              <a:rPr lang="en-US" altLang="zh-TW" sz="2000">
                <a:ea typeface="標楷體" pitchFamily="65" charset="-120"/>
              </a:rPr>
              <a:t>)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5895975" y="23495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ea typeface="標楷體" pitchFamily="65" charset="-120"/>
              </a:rPr>
              <a:t>圖一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7235825" y="4108450"/>
            <a:ext cx="1728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ea typeface="標楷體" pitchFamily="65" charset="-120"/>
              </a:rPr>
              <a:t>圖說二</a:t>
            </a:r>
            <a:r>
              <a:rPr lang="en-US" altLang="zh-TW" sz="2000">
                <a:ea typeface="標楷體" pitchFamily="65" charset="-120"/>
              </a:rPr>
              <a:t>(</a:t>
            </a:r>
            <a:r>
              <a:rPr lang="zh-TW" altLang="en-US" sz="2000">
                <a:ea typeface="標楷體" pitchFamily="65" charset="-120"/>
              </a:rPr>
              <a:t>如果說明多，可放入備忘稿中</a:t>
            </a:r>
            <a:r>
              <a:rPr lang="en-US" altLang="zh-TW" sz="2000">
                <a:ea typeface="標楷體" pitchFamily="65" charset="-120"/>
              </a:rPr>
              <a:t>)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5895975" y="4076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ea typeface="標楷體" pitchFamily="65" charset="-120"/>
              </a:rPr>
              <a:t>圖二</a:t>
            </a:r>
          </a:p>
        </p:txBody>
      </p:sp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57523" y="59606"/>
            <a:ext cx="3707904" cy="660400"/>
          </a:xfrm>
          <a:prstGeom prst="rect">
            <a:avLst/>
          </a:prstGeom>
          <a:solidFill>
            <a:srgbClr val="C0F5FC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sz="3600" smtClean="0">
                <a:solidFill>
                  <a:srgbClr val="0070C0"/>
                </a:solidFill>
                <a:ea typeface="標楷體" pitchFamily="65" charset="-120"/>
              </a:rPr>
              <a:t>研究成果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165</Words>
  <Application>Microsoft Office PowerPoint</Application>
  <PresentationFormat>如螢幕大小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</vt:lpstr>
      <vt:lpstr>新細明體</vt:lpstr>
      <vt:lpstr>Calibri</vt:lpstr>
      <vt:lpstr>Times New Roman</vt:lpstr>
      <vt:lpstr>標楷體</vt:lpstr>
      <vt:lpstr>預設簡報設計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jcc</dc:creator>
  <cp:lastModifiedBy>user</cp:lastModifiedBy>
  <cp:revision>15</cp:revision>
  <dcterms:created xsi:type="dcterms:W3CDTF">2009-07-06T06:27:15Z</dcterms:created>
  <dcterms:modified xsi:type="dcterms:W3CDTF">2013-11-18T09:01:13Z</dcterms:modified>
</cp:coreProperties>
</file>